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89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913507"/>
            <a:ext cx="5057775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077" b="1" kern="0" spc="-1" dirty="0">
                <a:solidFill>
                  <a:srgbClr val="1D3557"/>
                </a:solidFill>
              </a:rPr>
              <a:t>ANALYSE DE LA
 FIABILITÉ DES
 ANIMÉS</a:t>
            </a:r>
            <a:endParaRPr lang="en-US" sz="3077" dirty="0"/>
          </a:p>
        </p:txBody>
      </p:sp>
      <p:sp>
        <p:nvSpPr>
          <p:cNvPr id="4" name="Text 1"/>
          <p:cNvSpPr/>
          <p:nvPr/>
        </p:nvSpPr>
        <p:spPr>
          <a:xfrm>
            <a:off x="985838" y="2885182"/>
            <a:ext cx="4786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1D3557"/>
                </a:solidFill>
              </a:rPr>
              <a:t>Projet Data Analyst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985838" y="3190577"/>
            <a:ext cx="478631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6" i="1" dirty="0">
                <a:solidFill>
                  <a:srgbClr val="4A5D77"/>
                </a:solidFill>
              </a:rPr>
              <a:t>"La moyenne est-elle un piège ?"</a:t>
            </a:r>
            <a:endParaRPr lang="en-US" sz="1486" dirty="0"/>
          </a:p>
        </p:txBody>
      </p:sp>
      <p:sp>
        <p:nvSpPr>
          <p:cNvPr id="6" name="Text 3"/>
          <p:cNvSpPr/>
          <p:nvPr/>
        </p:nvSpPr>
        <p:spPr>
          <a:xfrm>
            <a:off x="714375" y="4035326"/>
            <a:ext cx="5057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B7282E"/>
                </a:solidFill>
              </a:rPr>
              <a:t>Justin BANDIOLA</a:t>
            </a:r>
            <a:endParaRPr lang="en-US" sz="9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590"/>
            <a:ext cx="9144000" cy="52238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428625"/>
            <a:ext cx="3536156" cy="65186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285750" y="428625"/>
            <a:ext cx="65" cy="548292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endParaRPr lang="en-US" sz="2862" dirty="0"/>
          </a:p>
        </p:txBody>
      </p:sp>
      <p:pic>
        <p:nvPicPr>
          <p:cNvPr id="8" name="Image 7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DAD1DEBF-8D4B-CAE4-8C46-DDBA938A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01" y="-200722"/>
            <a:ext cx="5348556" cy="6493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607219"/>
            <a:ext cx="4714875" cy="3929063"/>
          </a:xfrm>
          <a:prstGeom prst="rect">
            <a:avLst/>
          </a:prstGeom>
          <a:solidFill>
            <a:srgbClr val="FAFAFA"/>
          </a:solidFill>
          <a:ln w="18288">
            <a:solidFill>
              <a:srgbClr val="D0D0D0"/>
            </a:solidFill>
            <a:prstDash val="dash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28625" y="1255514"/>
            <a:ext cx="4714875" cy="263247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44761" y="2360116"/>
            <a:ext cx="3682603" cy="423267"/>
          </a:xfrm>
          <a:prstGeom prst="rect">
            <a:avLst/>
          </a:prstGeom>
          <a:solidFill>
            <a:srgbClr val="FFFFFF"/>
          </a:solidFill>
          <a:ln w="9144">
            <a:solidFill>
              <a:srgbClr val="B7282E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944761" y="2360116"/>
            <a:ext cx="3682603" cy="423267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B7282E"/>
                </a:solidFill>
              </a:rPr>
              <a:t>Espace réservé pour le nuage de mots</a:t>
            </a:r>
            <a:endParaRPr lang="en-US" sz="987" dirty="0"/>
          </a:p>
        </p:txBody>
      </p:sp>
      <p:sp>
        <p:nvSpPr>
          <p:cNvPr id="7" name="Text 3"/>
          <p:cNvSpPr/>
          <p:nvPr/>
        </p:nvSpPr>
        <p:spPr>
          <a:xfrm>
            <a:off x="6508764" y="2068760"/>
            <a:ext cx="3143250" cy="880077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1D3557"/>
                </a:solidFill>
              </a:rPr>
              <a:t>Analyse
des Genres</a:t>
            </a:r>
            <a:endParaRPr lang="en-US" sz="2862" dirty="0"/>
          </a:p>
        </p:txBody>
      </p:sp>
      <p:pic>
        <p:nvPicPr>
          <p:cNvPr id="9" name="Image 8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622F24BE-E218-8AE6-4970-C9AC88468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26" y="560117"/>
            <a:ext cx="6207112" cy="40232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320" y="1294637"/>
            <a:ext cx="3459361" cy="11201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2862" b="1" dirty="0">
                <a:solidFill>
                  <a:srgbClr val="1D3557"/>
                </a:solidFill>
              </a:rPr>
              <a:t>Merci et voici
mon code GitHub</a:t>
            </a:r>
            <a:endParaRPr lang="en-US" sz="2862" dirty="0"/>
          </a:p>
        </p:txBody>
      </p:sp>
      <p:sp>
        <p:nvSpPr>
          <p:cNvPr id="4" name="Shape 1"/>
          <p:cNvSpPr/>
          <p:nvPr/>
        </p:nvSpPr>
        <p:spPr>
          <a:xfrm>
            <a:off x="2193073" y="3295030"/>
            <a:ext cx="4557132" cy="533995"/>
          </a:xfrm>
          <a:prstGeom prst="rect">
            <a:avLst/>
          </a:prstGeom>
          <a:solidFill>
            <a:srgbClr val="FFFFFF">
              <a:alpha val="90000"/>
            </a:srgbClr>
          </a:solidFill>
          <a:ln w="9144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74" y="3476302"/>
            <a:ext cx="166092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3999" y="3464885"/>
            <a:ext cx="3237682" cy="1942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193" b="1" kern="0" spc="1" dirty="0">
                <a:solidFill>
                  <a:srgbClr val="1D3557"/>
                </a:solidFill>
              </a:rPr>
              <a:t>https://</a:t>
            </a:r>
            <a:r>
              <a:rPr lang="en-US" sz="1193" b="1" kern="0" spc="1" dirty="0" err="1">
                <a:solidFill>
                  <a:srgbClr val="1D3557"/>
                </a:solidFill>
              </a:rPr>
              <a:t>github.com</a:t>
            </a:r>
            <a:r>
              <a:rPr lang="en-US" sz="1193" b="1" kern="0" spc="1" dirty="0">
                <a:solidFill>
                  <a:srgbClr val="1D3557"/>
                </a:solidFill>
              </a:rPr>
              <a:t>/</a:t>
            </a:r>
            <a:r>
              <a:rPr lang="en-US" sz="1193" b="1" kern="0" spc="1" dirty="0" err="1">
                <a:solidFill>
                  <a:srgbClr val="1D3557"/>
                </a:solidFill>
              </a:rPr>
              <a:t>Justinbdna</a:t>
            </a:r>
            <a:r>
              <a:rPr lang="en-US" sz="1193" b="1" kern="0" spc="1" dirty="0">
                <a:solidFill>
                  <a:srgbClr val="1D3557"/>
                </a:solidFill>
              </a:rPr>
              <a:t>/</a:t>
            </a:r>
            <a:r>
              <a:rPr lang="en-US" sz="1193" b="1" kern="0" spc="1" dirty="0" err="1">
                <a:solidFill>
                  <a:srgbClr val="1D3557"/>
                </a:solidFill>
              </a:rPr>
              <a:t>Projet</a:t>
            </a:r>
            <a:r>
              <a:rPr lang="en-US" sz="1193" b="1" kern="0" spc="1" dirty="0">
                <a:solidFill>
                  <a:srgbClr val="1D3557"/>
                </a:solidFill>
              </a:rPr>
              <a:t>-Data-Anime</a:t>
            </a:r>
            <a:endParaRPr lang="en-US" sz="119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1500" y="1315176"/>
            <a:ext cx="3786188" cy="8915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649" b="1" dirty="0">
                <a:solidFill>
                  <a:srgbClr val="1D3557"/>
                </a:solidFill>
              </a:rPr>
              <a:t>Le Data Analyst
derrière le code</a:t>
            </a:r>
            <a:endParaRPr lang="en-US" sz="2649" dirty="0"/>
          </a:p>
        </p:txBody>
      </p:sp>
      <p:sp>
        <p:nvSpPr>
          <p:cNvPr id="4" name="Shape 1"/>
          <p:cNvSpPr/>
          <p:nvPr/>
        </p:nvSpPr>
        <p:spPr>
          <a:xfrm>
            <a:off x="571500" y="2649606"/>
            <a:ext cx="107156" cy="107156"/>
          </a:xfrm>
          <a:prstGeom prst="ellipse">
            <a:avLst/>
          </a:prstGeom>
          <a:solidFill>
            <a:srgbClr val="B7282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857250" y="2576382"/>
            <a:ext cx="225385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95" b="1" dirty="0">
                <a:solidFill>
                  <a:srgbClr val="1D3557"/>
                </a:solidFill>
              </a:rPr>
              <a:t>Passionné par la logique</a:t>
            </a:r>
            <a:endParaRPr lang="en-US" sz="1295" dirty="0"/>
          </a:p>
        </p:txBody>
      </p:sp>
      <p:sp>
        <p:nvSpPr>
          <p:cNvPr id="6" name="Shape 3"/>
          <p:cNvSpPr/>
          <p:nvPr/>
        </p:nvSpPr>
        <p:spPr>
          <a:xfrm>
            <a:off x="571500" y="3142524"/>
            <a:ext cx="107156" cy="107156"/>
          </a:xfrm>
          <a:prstGeom prst="ellipse">
            <a:avLst/>
          </a:prstGeom>
          <a:solidFill>
            <a:srgbClr val="B7282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857250" y="3069301"/>
            <a:ext cx="83403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95" b="1" dirty="0">
                <a:solidFill>
                  <a:srgbClr val="1D3557"/>
                </a:solidFill>
              </a:rPr>
              <a:t>Objectif :</a:t>
            </a:r>
            <a:endParaRPr lang="en-US" sz="1295" dirty="0"/>
          </a:p>
        </p:txBody>
      </p:sp>
      <p:sp>
        <p:nvSpPr>
          <p:cNvPr id="8" name="Text 5"/>
          <p:cNvSpPr/>
          <p:nvPr/>
        </p:nvSpPr>
        <p:spPr>
          <a:xfrm>
            <a:off x="857250" y="3241244"/>
            <a:ext cx="3407569" cy="53042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77" dirty="0">
                <a:solidFill>
                  <a:srgbClr val="4A5D77"/>
                </a:solidFill>
              </a:rPr>
              <a:t>Transformer la donnée brute en décision.</a:t>
            </a:r>
            <a:endParaRPr lang="en-US" sz="137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785813"/>
            <a:ext cx="3786188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311604"/>
            <a:ext cx="4543425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B7282E"/>
                </a:solidFill>
              </a:rPr>
              <a:t>Le Piège de
la Moyenne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828675" y="2621031"/>
            <a:ext cx="389691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1D3557"/>
                </a:solidFill>
              </a:rPr>
              <a:t>Un 9/10 peut cacher une grande</a:t>
            </a:r>
            <a:endParaRPr lang="en-US" sz="1924" dirty="0"/>
          </a:p>
        </p:txBody>
      </p:sp>
      <p:sp>
        <p:nvSpPr>
          <p:cNvPr id="5" name="Text 2"/>
          <p:cNvSpPr/>
          <p:nvPr/>
        </p:nvSpPr>
        <p:spPr>
          <a:xfrm>
            <a:off x="828675" y="3006793"/>
            <a:ext cx="125015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1D3557"/>
                </a:solidFill>
              </a:rPr>
              <a:t>instabilité.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828675" y="3374696"/>
            <a:ext cx="4286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1D3557"/>
                </a:solidFill>
              </a:rPr>
              <a:t>La note seule ne suffit pas.</a:t>
            </a:r>
            <a:endParaRPr lang="en-US" sz="180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50" y="1143000"/>
            <a:ext cx="30289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80505"/>
            <a:ext cx="3028950" cy="544711"/>
          </a:xfrm>
          <a:prstGeom prst="rect">
            <a:avLst/>
          </a:prstGeom>
          <a:noFill/>
          <a:ln/>
        </p:spPr>
        <p:txBody>
          <a:bodyPr wrap="none" lIns="212598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1D3557"/>
                </a:solidFill>
              </a:rPr>
              <a:t>Les Données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2082403"/>
            <a:ext cx="30289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B7282E"/>
                </a:solidFill>
              </a:rPr>
              <a:t>Source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571500" y="2293144"/>
            <a:ext cx="30289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D3557"/>
                </a:solidFill>
              </a:rPr>
              <a:t>Kaggle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571500" y="2780705"/>
            <a:ext cx="30289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B7282E"/>
                </a:solidFill>
              </a:rPr>
              <a:t>Volume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571500" y="2991445"/>
            <a:ext cx="30289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D3557"/>
                </a:solidFill>
              </a:rPr>
              <a:t>+1000 Animés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571500" y="3479006"/>
            <a:ext cx="30289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B7282E"/>
                </a:solidFill>
              </a:rPr>
              <a:t>Variables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571500" y="3689747"/>
            <a:ext cx="30289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D3557"/>
                </a:solidFill>
              </a:rPr>
              <a:t>Notes, Studios, Genres</a:t>
            </a:r>
            <a:endParaRPr lang="en-US" sz="1397" dirty="0"/>
          </a:p>
        </p:txBody>
      </p:sp>
      <p:sp>
        <p:nvSpPr>
          <p:cNvPr id="10" name="Shape 7"/>
          <p:cNvSpPr/>
          <p:nvPr/>
        </p:nvSpPr>
        <p:spPr>
          <a:xfrm>
            <a:off x="4029075" y="1143000"/>
            <a:ext cx="4543425" cy="28575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252" y="1285875"/>
            <a:ext cx="4089071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045666"/>
            <a:ext cx="3028950" cy="730448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1D3557"/>
                </a:solidFill>
              </a:rPr>
              <a:t>Les Outils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2133302"/>
            <a:ext cx="30289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77"/>
                </a:solidFill>
              </a:rPr>
              <a:t>Python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571500" y="2624435"/>
            <a:ext cx="30289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77"/>
                </a:solidFill>
              </a:rPr>
              <a:t>Pandas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571500" y="3115568"/>
            <a:ext cx="30289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77"/>
                </a:solidFill>
              </a:rPr>
              <a:t>Matplotlib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571500" y="3606701"/>
            <a:ext cx="30289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A5D77"/>
                </a:solidFill>
              </a:rPr>
              <a:t>Jupyter</a:t>
            </a:r>
            <a:endParaRPr lang="en-US" sz="1602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785813"/>
            <a:ext cx="454342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9789"/>
            <a:ext cx="8001000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649" b="1" dirty="0">
                <a:solidFill>
                  <a:srgbClr val="1D3557"/>
                </a:solidFill>
              </a:rPr>
              <a:t>Nettoyage des Données</a:t>
            </a:r>
            <a:endParaRPr lang="en-US" sz="2649" dirty="0"/>
          </a:p>
        </p:txBody>
      </p:sp>
      <p:sp>
        <p:nvSpPr>
          <p:cNvPr id="4" name="Shape 1"/>
          <p:cNvSpPr/>
          <p:nvPr/>
        </p:nvSpPr>
        <p:spPr>
          <a:xfrm>
            <a:off x="1321594" y="2246709"/>
            <a:ext cx="857250" cy="857250"/>
          </a:xfrm>
          <a:prstGeom prst="ellipse">
            <a:avLst/>
          </a:prstGeom>
          <a:solidFill>
            <a:srgbClr val="F0F2F5"/>
          </a:solidFill>
          <a:ln w="27432">
            <a:solidFill>
              <a:srgbClr val="1D355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2496741"/>
            <a:ext cx="357188" cy="3571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13557" y="3318272"/>
            <a:ext cx="87332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D3557"/>
                </a:solidFill>
              </a:rPr>
              <a:t>1. Import</a:t>
            </a:r>
            <a:endParaRPr lang="en-US" sz="1193" dirty="0"/>
          </a:p>
        </p:txBody>
      </p:sp>
      <p:sp>
        <p:nvSpPr>
          <p:cNvPr id="7" name="Text 3"/>
          <p:cNvSpPr/>
          <p:nvPr/>
        </p:nvSpPr>
        <p:spPr>
          <a:xfrm>
            <a:off x="857250" y="3623667"/>
            <a:ext cx="1785938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4A5D77"/>
                </a:solidFill>
              </a:rPr>
              <a:t>Chargement du dataset CSV Kaggle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2786063" y="2738735"/>
            <a:ext cx="750094" cy="28575"/>
          </a:xfrm>
          <a:prstGeom prst="rect">
            <a:avLst/>
          </a:prstGeom>
          <a:solidFill>
            <a:srgbClr val="B7282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4143375" y="2246709"/>
            <a:ext cx="857250" cy="857250"/>
          </a:xfrm>
          <a:prstGeom prst="ellipse">
            <a:avLst/>
          </a:prstGeom>
          <a:solidFill>
            <a:srgbClr val="F0F2F5"/>
          </a:solidFill>
          <a:ln w="27432">
            <a:solidFill>
              <a:srgbClr val="1D355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758" y="2496741"/>
            <a:ext cx="446484" cy="3571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977283" y="3318272"/>
            <a:ext cx="11894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D3557"/>
                </a:solidFill>
              </a:rPr>
              <a:t>2. Nettoyage</a:t>
            </a:r>
            <a:endParaRPr lang="en-US" sz="1193" dirty="0"/>
          </a:p>
        </p:txBody>
      </p:sp>
      <p:sp>
        <p:nvSpPr>
          <p:cNvPr id="12" name="Text 7"/>
          <p:cNvSpPr/>
          <p:nvPr/>
        </p:nvSpPr>
        <p:spPr>
          <a:xfrm>
            <a:off x="3679031" y="3623667"/>
            <a:ext cx="1785938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4A5D77"/>
                </a:solidFill>
              </a:rPr>
              <a:t>Suppression des NaN et doublons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5607844" y="2738735"/>
            <a:ext cx="750094" cy="28575"/>
          </a:xfrm>
          <a:prstGeom prst="rect">
            <a:avLst/>
          </a:prstGeom>
          <a:solidFill>
            <a:srgbClr val="B7282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9"/>
          <p:cNvSpPr/>
          <p:nvPr/>
        </p:nvSpPr>
        <p:spPr>
          <a:xfrm>
            <a:off x="6965156" y="2246709"/>
            <a:ext cx="857250" cy="857250"/>
          </a:xfrm>
          <a:prstGeom prst="ellipse">
            <a:avLst/>
          </a:prstGeom>
          <a:solidFill>
            <a:srgbClr val="F0F2F5"/>
          </a:solidFill>
          <a:ln w="27432">
            <a:solidFill>
              <a:srgbClr val="1D355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836" y="2496741"/>
            <a:ext cx="267891" cy="3571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968728" y="3318272"/>
            <a:ext cx="8501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D3557"/>
                </a:solidFill>
              </a:rPr>
              <a:t>3. Calcul</a:t>
            </a:r>
            <a:endParaRPr lang="en-US" sz="1193" dirty="0"/>
          </a:p>
        </p:txBody>
      </p:sp>
      <p:sp>
        <p:nvSpPr>
          <p:cNvPr id="17" name="Text 11"/>
          <p:cNvSpPr/>
          <p:nvPr/>
        </p:nvSpPr>
        <p:spPr>
          <a:xfrm>
            <a:off x="6500813" y="3623667"/>
            <a:ext cx="1785938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4A5D77"/>
                </a:solidFill>
              </a:rPr>
              <a:t>Création des indicateurs de stabilité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26639" y="346585"/>
            <a:ext cx="4733166" cy="433517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dirty="0"/>
              <a:t>Moyenne Note </a:t>
            </a:r>
            <a:r>
              <a:rPr lang="en-US" sz="2862" dirty="0" err="1"/>
              <a:t>Globale</a:t>
            </a:r>
            <a:endParaRPr lang="en-US" sz="2862" dirty="0"/>
          </a:p>
        </p:txBody>
      </p:sp>
      <p:sp>
        <p:nvSpPr>
          <p:cNvPr id="7" name="Text 3"/>
          <p:cNvSpPr/>
          <p:nvPr/>
        </p:nvSpPr>
        <p:spPr>
          <a:xfrm>
            <a:off x="4446091" y="2360116"/>
            <a:ext cx="3337917" cy="423267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B7282E"/>
                </a:solidFill>
              </a:rPr>
              <a:t>Espace réservé pour le graphique</a:t>
            </a:r>
            <a:endParaRPr lang="en-US" sz="987" dirty="0"/>
          </a:p>
        </p:txBody>
      </p:sp>
      <p:pic>
        <p:nvPicPr>
          <p:cNvPr id="9" name="Image 8" descr="Une image contenant texte, lign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D7306F6-D59D-39E7-A14E-EEBD8C95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30" y="946443"/>
            <a:ext cx="7080257" cy="39049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3471" y="1691659"/>
            <a:ext cx="3241477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1D3557"/>
                </a:solidFill>
              </a:rPr>
              <a:t>Ma Formule
Personnalisée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2834646"/>
            <a:ext cx="3241477" cy="640035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4" dirty="0">
                <a:solidFill>
                  <a:srgbClr val="4A5D77"/>
                </a:solidFill>
              </a:rPr>
              <a:t>"Je sanctionne les séries trop irrégulières."</a:t>
            </a:r>
            <a:endParaRPr lang="en-US" sz="1704" dirty="0"/>
          </a:p>
        </p:txBody>
      </p:sp>
      <p:sp>
        <p:nvSpPr>
          <p:cNvPr id="5" name="Shape 2"/>
          <p:cNvSpPr/>
          <p:nvPr/>
        </p:nvSpPr>
        <p:spPr>
          <a:xfrm>
            <a:off x="4241602" y="1303009"/>
            <a:ext cx="4330898" cy="2537454"/>
          </a:xfrm>
          <a:prstGeom prst="rect">
            <a:avLst/>
          </a:prstGeom>
          <a:solidFill>
            <a:srgbClr val="F0F2F5"/>
          </a:solidFill>
          <a:ln w="27432">
            <a:solidFill>
              <a:srgbClr val="1D3557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4527352" y="1760209"/>
            <a:ext cx="3759398" cy="16230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121" b="1" dirty="0">
                <a:solidFill>
                  <a:srgbClr val="1D3557"/>
                </a:solidFill>
              </a:rPr>
              <a:t>SCORE </a:t>
            </a:r>
            <a:r>
              <a:rPr lang="en-US" sz="2542" b="1" dirty="0">
                <a:solidFill>
                  <a:srgbClr val="B7282E"/>
                </a:solidFill>
              </a:rPr>
              <a:t>=</a:t>
            </a:r>
            <a:r>
              <a:rPr lang="en-US" sz="2121" b="1" dirty="0">
                <a:solidFill>
                  <a:srgbClr val="1D3557"/>
                </a:solidFill>
              </a:rPr>
              <a:t>
 NOTE GLOBALE </a:t>
            </a:r>
            <a:r>
              <a:rPr lang="en-US" sz="2542" b="1" dirty="0">
                <a:solidFill>
                  <a:srgbClr val="B7282E"/>
                </a:solidFill>
              </a:rPr>
              <a:t>-</a:t>
            </a:r>
            <a:r>
              <a:rPr lang="en-US" sz="2121" b="1" dirty="0">
                <a:solidFill>
                  <a:srgbClr val="1D3557"/>
                </a:solidFill>
              </a:rPr>
              <a:t>
 PÉNALITÉ DE STABILITÉ</a:t>
            </a:r>
            <a:endParaRPr lang="en-US" sz="212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361866"/>
            <a:ext cx="2800350" cy="932259"/>
          </a:xfrm>
          <a:prstGeom prst="rect">
            <a:avLst/>
          </a:prstGeom>
          <a:noFill/>
          <a:ln/>
        </p:spPr>
        <p:txBody>
          <a:bodyPr wrap="square" lIns="212598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1D3557"/>
                </a:solidFill>
              </a:rPr>
              <a:t>Segmentation</a:t>
            </a:r>
            <a:endParaRPr lang="en-US" sz="2436" dirty="0"/>
          </a:p>
        </p:txBody>
      </p:sp>
      <p:sp>
        <p:nvSpPr>
          <p:cNvPr id="5" name="Shape 1"/>
          <p:cNvSpPr/>
          <p:nvPr/>
        </p:nvSpPr>
        <p:spPr>
          <a:xfrm>
            <a:off x="3657600" y="785813"/>
            <a:ext cx="2350294" cy="1678781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3657600" y="785813"/>
            <a:ext cx="2350294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kern="0" spc="1" dirty="0">
                <a:solidFill>
                  <a:srgbClr val="FFFFFF"/>
                </a:solidFill>
              </a:rPr>
              <a:t>Pépites</a:t>
            </a:r>
            <a:endParaRPr lang="en-US" sz="1602" dirty="0"/>
          </a:p>
        </p:txBody>
      </p:sp>
      <p:sp>
        <p:nvSpPr>
          <p:cNvPr id="7" name="Shape 3"/>
          <p:cNvSpPr/>
          <p:nvPr/>
        </p:nvSpPr>
        <p:spPr>
          <a:xfrm>
            <a:off x="6222206" y="785813"/>
            <a:ext cx="2350294" cy="1678781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222206" y="785813"/>
            <a:ext cx="2350294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kern="0" spc="1" dirty="0">
                <a:solidFill>
                  <a:srgbClr val="FFFFFF"/>
                </a:solidFill>
              </a:rPr>
              <a:t>Valeurs Sûres</a:t>
            </a:r>
            <a:endParaRPr lang="en-US" sz="1602" dirty="0"/>
          </a:p>
        </p:txBody>
      </p:sp>
      <p:sp>
        <p:nvSpPr>
          <p:cNvPr id="9" name="Shape 5"/>
          <p:cNvSpPr/>
          <p:nvPr/>
        </p:nvSpPr>
        <p:spPr>
          <a:xfrm>
            <a:off x="3657600" y="2678906"/>
            <a:ext cx="2350294" cy="1678781"/>
          </a:xfrm>
          <a:prstGeom prst="rect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3657600" y="2678906"/>
            <a:ext cx="2350294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kern="0" spc="1" dirty="0">
                <a:solidFill>
                  <a:srgbClr val="FFFFFF"/>
                </a:solidFill>
              </a:rPr>
              <a:t>Risqués</a:t>
            </a:r>
            <a:endParaRPr lang="en-US" sz="1602" dirty="0"/>
          </a:p>
        </p:txBody>
      </p:sp>
      <p:sp>
        <p:nvSpPr>
          <p:cNvPr id="11" name="Shape 7"/>
          <p:cNvSpPr/>
          <p:nvPr/>
        </p:nvSpPr>
        <p:spPr>
          <a:xfrm>
            <a:off x="6222206" y="2678906"/>
            <a:ext cx="2350294" cy="1678781"/>
          </a:xfrm>
          <a:prstGeom prst="rect">
            <a:avLst/>
          </a:prstGeom>
          <a:solidFill>
            <a:srgbClr val="75757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6222206" y="2678906"/>
            <a:ext cx="2350294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2" b="1" kern="0" spc="1" dirty="0">
                <a:solidFill>
                  <a:srgbClr val="FFFFFF"/>
                </a:solidFill>
              </a:rPr>
              <a:t>À Éviter</a:t>
            </a:r>
            <a:endParaRPr lang="en-US" sz="160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188</Words>
  <Application>Microsoft Macintosh PowerPoint</Application>
  <PresentationFormat>Affichage à l'écran (16:9)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Justin BANDIOLA</cp:lastModifiedBy>
  <cp:revision>2</cp:revision>
  <dcterms:created xsi:type="dcterms:W3CDTF">2026-02-05T08:11:47Z</dcterms:created>
  <dcterms:modified xsi:type="dcterms:W3CDTF">2026-02-05T08:41:39Z</dcterms:modified>
</cp:coreProperties>
</file>